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895D10-7D7B-47C4-BDAA-AB108C2B6FE9}" v="233" dt="2022-03-11T00:56:13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96" autoAdjust="0"/>
    <p:restoredTop sz="94987" autoAdjust="0"/>
  </p:normalViewPr>
  <p:slideViewPr>
    <p:cSldViewPr>
      <p:cViewPr varScale="1">
        <p:scale>
          <a:sx n="86" d="100"/>
          <a:sy n="86" d="100"/>
        </p:scale>
        <p:origin x="2862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0988" tIns="45494" rIns="90988" bIns="4549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88" tIns="45494" rIns="90988" bIns="45494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0988" tIns="45494" rIns="90988" bIns="4549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0988" tIns="45494" rIns="90988" bIns="45494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22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0988" tIns="45494" rIns="90988" bIns="4549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88" tIns="45494" rIns="90988" bIns="45494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8" tIns="45494" rIns="90988" bIns="4549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88" tIns="45494" rIns="90988" bIns="4549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0988" tIns="45494" rIns="90988" bIns="4549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0988" tIns="45494" rIns="90988" bIns="45494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9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Rectangle 44"/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43"/>
          <p:cNvGrpSpPr/>
          <p:nvPr userDrawn="1"/>
        </p:nvGrpSpPr>
        <p:grpSpPr>
          <a:xfrm>
            <a:off x="0" y="3023811"/>
            <a:ext cx="3143250" cy="6120192"/>
            <a:chOff x="-1" y="1600199"/>
            <a:chExt cx="4501019" cy="5257801"/>
          </a:xfrm>
        </p:grpSpPr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Freeform 46"/>
          <p:cNvSpPr>
            <a:spLocks/>
          </p:cNvSpPr>
          <p:nvPr userDrawn="1"/>
        </p:nvSpPr>
        <p:spPr bwMode="auto">
          <a:xfrm>
            <a:off x="5657850" y="0"/>
            <a:ext cx="1200151" cy="294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7"/>
          <p:cNvSpPr>
            <a:spLocks/>
          </p:cNvSpPr>
          <p:nvPr userDrawn="1"/>
        </p:nvSpPr>
        <p:spPr bwMode="auto">
          <a:xfrm>
            <a:off x="2800350" y="7620000"/>
            <a:ext cx="3771900" cy="1016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itle 1"/>
          <p:cNvSpPr>
            <a:spLocks noGrp="1"/>
          </p:cNvSpPr>
          <p:nvPr>
            <p:ph type="ctrTitle"/>
          </p:nvPr>
        </p:nvSpPr>
        <p:spPr>
          <a:xfrm>
            <a:off x="742950" y="1298804"/>
            <a:ext cx="5143500" cy="1323439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742950" y="2534048"/>
            <a:ext cx="51435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</p:spPr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</p:spPr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3023811"/>
            <a:ext cx="3143250" cy="6120192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5657850" y="0"/>
            <a:ext cx="1200151" cy="294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2800350" y="7620000"/>
            <a:ext cx="3771900" cy="1016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742950" y="1298804"/>
            <a:ext cx="5143500" cy="1323439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742950" y="2534048"/>
            <a:ext cx="51435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webinar/register/WN_RERg8KdsTSmX6UmYnk7P_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55153" y="2803821"/>
            <a:ext cx="6608095" cy="7394332"/>
          </a:xfrm>
          <a:prstGeom prst="rect">
            <a:avLst/>
          </a:prstGeom>
          <a:ln w="38100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ja-JP" altLang="en-US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　</a:t>
            </a:r>
            <a:r>
              <a:rPr lang="en-US" altLang="ja-JP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《</a:t>
            </a:r>
            <a:r>
              <a:rPr lang="ja-JP" altLang="en-US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情報提供</a:t>
            </a:r>
            <a:r>
              <a:rPr lang="en-US" altLang="ja-JP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》19</a:t>
            </a:r>
            <a:r>
              <a:rPr lang="ja-JP" altLang="en-US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：</a:t>
            </a:r>
            <a:r>
              <a:rPr lang="en-US" altLang="ja-JP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20</a:t>
            </a:r>
            <a:r>
              <a:rPr lang="ja-JP" altLang="en-US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～</a:t>
            </a:r>
            <a:r>
              <a:rPr lang="en-US" altLang="ja-JP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19</a:t>
            </a:r>
            <a:r>
              <a:rPr lang="ja-JP" altLang="en-US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：</a:t>
            </a:r>
            <a:r>
              <a:rPr lang="en-US" altLang="ja-JP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30</a:t>
            </a:r>
          </a:p>
          <a:p>
            <a:pPr lvl="0">
              <a:lnSpc>
                <a:spcPct val="150000"/>
              </a:lnSpc>
            </a:pPr>
            <a:r>
              <a:rPr lang="ja-JP" altLang="en-US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　</a:t>
            </a:r>
            <a:r>
              <a:rPr lang="en-US" altLang="ja-JP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『</a:t>
            </a:r>
            <a:r>
              <a:rPr lang="ja-JP" altLang="en-US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　ビフィズス菌整腸剤ビオフェルミン錠剤　</a:t>
            </a:r>
            <a:r>
              <a:rPr lang="en-US" altLang="ja-JP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』</a:t>
            </a:r>
            <a:r>
              <a:rPr lang="ja-JP" altLang="en-US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　</a:t>
            </a:r>
            <a:r>
              <a:rPr lang="ja-JP" altLang="en-US" sz="1200" b="1" kern="100" dirty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ビオフェルミン製薬株式会社</a:t>
            </a:r>
            <a:endParaRPr lang="en-US" altLang="ja-JP" sz="1200" b="1" kern="100" dirty="0">
              <a:solidFill>
                <a:srgbClr val="000000"/>
              </a:solidFill>
              <a:latin typeface="+mj-ea"/>
              <a:ea typeface="+mj-ea"/>
              <a:cs typeface="Times New Roman"/>
            </a:endParaRPr>
          </a:p>
          <a:p>
            <a:pPr lvl="0">
              <a:lnSpc>
                <a:spcPct val="150000"/>
              </a:lnSpc>
            </a:pPr>
            <a:endParaRPr lang="en-US" altLang="ja-JP" sz="1400" b="1" dirty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200" b="1" dirty="0">
                <a:solidFill>
                  <a:prstClr val="black"/>
                </a:solidFill>
                <a:latin typeface="+mj-ea"/>
                <a:ea typeface="+mj-ea"/>
              </a:rPr>
              <a:t>　座長　：　本間内科循環器内科</a:t>
            </a:r>
            <a:endParaRPr lang="en-US" altLang="ja-JP" sz="2200" b="1" dirty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en-US" altLang="ja-JP" sz="2200" b="1" dirty="0">
                <a:solidFill>
                  <a:prstClr val="black"/>
                </a:solidFill>
                <a:latin typeface="+mj-ea"/>
                <a:ea typeface="+mj-ea"/>
              </a:rPr>
              <a:t>                                  </a:t>
            </a:r>
            <a:r>
              <a:rPr lang="ja-JP" altLang="en-US" sz="2200" b="1" dirty="0">
                <a:solidFill>
                  <a:prstClr val="black"/>
                </a:solidFill>
                <a:latin typeface="+mj-ea"/>
                <a:ea typeface="+mj-ea"/>
              </a:rPr>
              <a:t>院長　本間　友基　先生</a:t>
            </a:r>
            <a:endParaRPr lang="en-US" altLang="ja-JP" sz="2200" b="1" dirty="0">
              <a:solidFill>
                <a:prstClr val="black"/>
              </a:solidFill>
              <a:latin typeface="+mj-ea"/>
              <a:ea typeface="+mj-ea"/>
            </a:endParaRPr>
          </a:p>
          <a:p>
            <a:endParaRPr lang="en-US" altLang="ja-JP" sz="22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/>
            <a:r>
              <a:rPr lang="ja-JP" altLang="en-US" b="1" kern="100" dirty="0">
                <a:solidFill>
                  <a:srgbClr val="000000"/>
                </a:solidFill>
                <a:latin typeface="HGP明朝E" panose="02020900000000000000" pitchFamily="18" charset="-128"/>
                <a:cs typeface="Times New Roman"/>
              </a:rPr>
              <a:t>　</a:t>
            </a:r>
            <a:r>
              <a:rPr lang="en-US" altLang="ja-JP" b="1" kern="100" dirty="0">
                <a:solidFill>
                  <a:srgbClr val="000000"/>
                </a:solidFill>
                <a:latin typeface="HGP明朝E" panose="02020900000000000000" pitchFamily="18" charset="-128"/>
                <a:cs typeface="Times New Roman"/>
              </a:rPr>
              <a:t>《</a:t>
            </a:r>
            <a:r>
              <a:rPr lang="ja-JP" altLang="en-US" b="1" kern="100" dirty="0">
                <a:solidFill>
                  <a:srgbClr val="000000"/>
                </a:solidFill>
                <a:latin typeface="HGP明朝E" panose="02020900000000000000" pitchFamily="18" charset="-128"/>
                <a:cs typeface="Times New Roman"/>
              </a:rPr>
              <a:t>特別講演</a:t>
            </a:r>
            <a:r>
              <a:rPr lang="en-US" altLang="ja-JP" b="1" kern="100" dirty="0">
                <a:solidFill>
                  <a:srgbClr val="000000"/>
                </a:solidFill>
                <a:latin typeface="HGP明朝E" panose="02020900000000000000" pitchFamily="18" charset="-128"/>
                <a:cs typeface="Times New Roman"/>
              </a:rPr>
              <a:t>》19</a:t>
            </a:r>
            <a:r>
              <a:rPr lang="ja-JP" altLang="en-US" b="1" kern="100" dirty="0">
                <a:solidFill>
                  <a:srgbClr val="000000"/>
                </a:solidFill>
                <a:latin typeface="HGP明朝E" panose="02020900000000000000" pitchFamily="18" charset="-128"/>
                <a:cs typeface="Times New Roman"/>
              </a:rPr>
              <a:t>：</a:t>
            </a:r>
            <a:r>
              <a:rPr lang="en-US" altLang="ja-JP" b="1" kern="100" dirty="0">
                <a:solidFill>
                  <a:srgbClr val="000000"/>
                </a:solidFill>
                <a:latin typeface="HGP明朝E" panose="02020900000000000000" pitchFamily="18" charset="-128"/>
                <a:cs typeface="Times New Roman"/>
              </a:rPr>
              <a:t>30</a:t>
            </a:r>
            <a:r>
              <a:rPr lang="ja-JP" altLang="en-US" b="1" kern="100" dirty="0">
                <a:solidFill>
                  <a:srgbClr val="000000"/>
                </a:solidFill>
                <a:latin typeface="HGP明朝E" panose="02020900000000000000" pitchFamily="18" charset="-128"/>
                <a:cs typeface="Times New Roman"/>
              </a:rPr>
              <a:t>～</a:t>
            </a:r>
            <a:r>
              <a:rPr lang="en-US" altLang="ja-JP" b="1" kern="100" dirty="0">
                <a:solidFill>
                  <a:srgbClr val="000000"/>
                </a:solidFill>
                <a:latin typeface="HGP明朝E" panose="02020900000000000000" pitchFamily="18" charset="-128"/>
                <a:cs typeface="Times New Roman"/>
              </a:rPr>
              <a:t>20</a:t>
            </a:r>
            <a:r>
              <a:rPr lang="ja-JP" altLang="en-US" b="1" kern="100" dirty="0">
                <a:solidFill>
                  <a:srgbClr val="000000"/>
                </a:solidFill>
                <a:latin typeface="HGP明朝E" panose="02020900000000000000" pitchFamily="18" charset="-128"/>
                <a:cs typeface="Times New Roman"/>
              </a:rPr>
              <a:t>：</a:t>
            </a:r>
            <a:r>
              <a:rPr lang="en-US" altLang="ja-JP" b="1" kern="100" dirty="0">
                <a:solidFill>
                  <a:srgbClr val="000000"/>
                </a:solidFill>
                <a:latin typeface="HGP明朝E" panose="02020900000000000000" pitchFamily="18" charset="-128"/>
                <a:cs typeface="Times New Roman"/>
              </a:rPr>
              <a:t>30</a:t>
            </a:r>
          </a:p>
          <a:p>
            <a:pPr lvl="0"/>
            <a:endParaRPr lang="en-US" altLang="ja-JP" sz="1000" b="1" kern="100" dirty="0">
              <a:solidFill>
                <a:srgbClr val="000000"/>
              </a:solidFill>
              <a:latin typeface="HGP明朝E" panose="02020900000000000000" pitchFamily="18" charset="-128"/>
              <a:cs typeface="Times New Roman"/>
            </a:endParaRPr>
          </a:p>
          <a:p>
            <a:pPr lvl="0"/>
            <a:r>
              <a:rPr lang="ja-JP" altLang="en-US" sz="2200" b="1" dirty="0">
                <a:solidFill>
                  <a:prstClr val="black"/>
                </a:solidFill>
                <a:latin typeface="HGP明朝E" panose="02020900000000000000" pitchFamily="18" charset="-128"/>
              </a:rPr>
              <a:t>　　　　</a:t>
            </a:r>
            <a:r>
              <a:rPr lang="ja-JP" altLang="ja-JP" sz="2200" b="1" dirty="0">
                <a:solidFill>
                  <a:prstClr val="black"/>
                </a:solidFill>
                <a:latin typeface="HGP明朝E" panose="02020900000000000000" pitchFamily="18" charset="-128"/>
              </a:rPr>
              <a:t>『</a:t>
            </a:r>
            <a:r>
              <a:rPr lang="ja-JP" altLang="en-US" sz="2200" b="1" dirty="0">
                <a:solidFill>
                  <a:prstClr val="black"/>
                </a:solidFill>
                <a:latin typeface="HGP明朝E" panose="02020900000000000000" pitchFamily="18" charset="-128"/>
              </a:rPr>
              <a:t>　ビフィズス菌の新展開</a:t>
            </a:r>
            <a:r>
              <a:rPr lang="ja-JP" altLang="en-US" sz="2200" b="1" dirty="0">
                <a:solidFill>
                  <a:prstClr val="black"/>
                </a:solidFill>
              </a:rPr>
              <a:t>　</a:t>
            </a:r>
            <a:r>
              <a:rPr lang="en-US" altLang="ja-JP" sz="2200" b="1" dirty="0">
                <a:solidFill>
                  <a:prstClr val="black"/>
                </a:solidFill>
              </a:rPr>
              <a:t>』</a:t>
            </a:r>
          </a:p>
          <a:p>
            <a:pPr lvl="0"/>
            <a:r>
              <a:rPr lang="ja-JP" altLang="en-US" sz="2200" b="1" dirty="0">
                <a:solidFill>
                  <a:prstClr val="black"/>
                </a:solidFill>
              </a:rPr>
              <a:t>　</a:t>
            </a:r>
            <a:r>
              <a:rPr lang="ja-JP" altLang="en-US" sz="2400" b="1" dirty="0">
                <a:solidFill>
                  <a:prstClr val="black"/>
                </a:solidFill>
                <a:latin typeface="HGP明朝E" panose="02020900000000000000" pitchFamily="18" charset="-128"/>
              </a:rPr>
              <a:t>演者　：　</a:t>
            </a:r>
            <a:r>
              <a:rPr lang="zh-CN" altLang="en-US" sz="24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横浜市立大学</a:t>
            </a:r>
            <a:r>
              <a:rPr lang="ja-JP" altLang="en-US" sz="24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zh-CN" altLang="en-US" sz="24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大学院医学研究科</a:t>
            </a:r>
          </a:p>
          <a:p>
            <a:pPr lvl="0"/>
            <a:r>
              <a:rPr lang="ja-JP" altLang="en-US" sz="20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　</a:t>
            </a:r>
            <a:r>
              <a:rPr lang="zh-CN" altLang="en-US" sz="20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肝胆膵消化器病学主任教授</a:t>
            </a:r>
            <a:r>
              <a:rPr lang="ja-JP" altLang="en-US" sz="20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zh-CN" altLang="en-US" sz="24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中島　淳</a:t>
            </a:r>
            <a:r>
              <a:rPr lang="ja-JP" altLang="en-US" sz="24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zh-CN" altLang="en-US" sz="24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先生</a:t>
            </a:r>
            <a:endParaRPr lang="en-US" altLang="zh-CN" sz="2400" b="1" dirty="0">
              <a:solidFill>
                <a:prstClr val="black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lvl="0"/>
            <a:endParaRPr lang="en-US" altLang="zh-CN" sz="2400" b="1" dirty="0">
              <a:solidFill>
                <a:prstClr val="black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</a:t>
            </a:r>
            <a:r>
              <a:rPr lang="en-US" altLang="ja-JP" sz="12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※</a:t>
            </a:r>
            <a:r>
              <a:rPr lang="ja-JP" altLang="en-US" sz="12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日本医師会生涯教育講座（</a:t>
            </a:r>
            <a:r>
              <a:rPr lang="en-US" altLang="ja-JP" sz="12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1.0</a:t>
            </a:r>
            <a:r>
              <a:rPr lang="ja-JP" altLang="en-US" sz="12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単位）が取得できます。</a:t>
            </a:r>
          </a:p>
          <a:p>
            <a:pPr lvl="0"/>
            <a:r>
              <a:rPr lang="ja-JP" altLang="en-US" sz="12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　　　　　　　　単位カリキュラムコード　</a:t>
            </a:r>
            <a:r>
              <a:rPr lang="en-US" altLang="ja-JP" sz="12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【 54</a:t>
            </a:r>
            <a:r>
              <a:rPr lang="ja-JP" altLang="en-US" sz="12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：便通異常 </a:t>
            </a:r>
            <a:r>
              <a:rPr lang="en-US" altLang="ja-JP" sz="12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】</a:t>
            </a:r>
          </a:p>
          <a:p>
            <a:pPr lvl="0"/>
            <a:r>
              <a:rPr lang="en-US" altLang="ja-JP" sz="1050" dirty="0">
                <a:solidFill>
                  <a:schemeClr val="tx2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【</a:t>
            </a:r>
            <a:r>
              <a:rPr lang="ja-JP" altLang="en-US" sz="1050" dirty="0">
                <a:solidFill>
                  <a:schemeClr val="tx2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ご登録方法</a:t>
            </a:r>
            <a:r>
              <a:rPr lang="en-US" altLang="ja-JP" sz="1050" dirty="0">
                <a:solidFill>
                  <a:schemeClr val="tx2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】</a:t>
            </a:r>
            <a:r>
              <a:rPr lang="ja-JP" altLang="en-US" sz="14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lvl="0"/>
            <a:r>
              <a:rPr lang="ja-JP" altLang="en-US" sz="1050" dirty="0">
                <a:solidFill>
                  <a:schemeClr val="tx2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en-US" altLang="ja-JP" sz="1050" dirty="0">
                <a:solidFill>
                  <a:schemeClr val="tx2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URL</a:t>
            </a:r>
            <a:endParaRPr lang="en-US" altLang="ja-JP" sz="1050" u="sng" dirty="0">
              <a:solidFill>
                <a:srgbClr val="0080FF"/>
              </a:solidFill>
              <a:latin typeface="游ゴシック" panose="020B0400000000000000" pitchFamily="50" charset="-128"/>
              <a:ea typeface="游ゴシック" panose="020B0400000000000000" pitchFamily="50" charset="-128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0"/>
            <a:r>
              <a:rPr lang="ja-JP" altLang="en-US" sz="1050" dirty="0">
                <a:solidFill>
                  <a:srgbClr val="0080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</a:t>
            </a:r>
            <a:r>
              <a:rPr lang="en-US" altLang="ja-JP" sz="1050" dirty="0">
                <a:solidFill>
                  <a:schemeClr val="tx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https://zoom.us/webinar/register/WN_RERg8KdsTSmX6UmYnk7P_Q</a:t>
            </a:r>
            <a:endParaRPr lang="en-US" altLang="ja-JP" sz="1400" dirty="0">
              <a:solidFill>
                <a:schemeClr val="tx2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/>
            <a:r>
              <a:rPr lang="ja-JP" altLang="en-US" sz="1050" b="0" i="0" dirty="0">
                <a:solidFill>
                  <a:schemeClr val="tx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050" b="0" i="0" dirty="0">
                <a:solidFill>
                  <a:schemeClr val="tx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Zoom</a:t>
            </a:r>
            <a:r>
              <a:rPr lang="ja-JP" altLang="en-US" sz="1050" b="0" i="0" dirty="0">
                <a:solidFill>
                  <a:schemeClr val="tx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ウェビナー</a:t>
            </a:r>
            <a:r>
              <a:rPr lang="en-US" altLang="ja-JP" sz="1050" b="0" i="0" dirty="0">
                <a:solidFill>
                  <a:schemeClr val="tx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ID</a:t>
            </a:r>
            <a:r>
              <a:rPr lang="ja-JP" altLang="en-US" sz="1050" b="0" i="0" dirty="0">
                <a:solidFill>
                  <a:schemeClr val="tx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sz="1050" b="0" i="0" dirty="0">
                <a:solidFill>
                  <a:schemeClr val="tx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953 1317 6957</a:t>
            </a:r>
          </a:p>
          <a:p>
            <a:pPr lvl="0"/>
            <a:r>
              <a:rPr lang="ja-JP" altLang="en-US" sz="1050" dirty="0">
                <a:solidFill>
                  <a:schemeClr val="tx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パスコード：</a:t>
            </a:r>
            <a:r>
              <a:rPr lang="en-US" altLang="ja-JP" sz="1050" dirty="0">
                <a:solidFill>
                  <a:schemeClr val="tx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Bfweb@0608</a:t>
            </a:r>
            <a:endParaRPr lang="en-US" altLang="ja-JP" sz="1050" b="0" i="0" dirty="0">
              <a:solidFill>
                <a:schemeClr val="tx2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/>
            <a:r>
              <a:rPr lang="en-US" altLang="ja-JP" sz="1050" b="1" dirty="0">
                <a:solidFill>
                  <a:schemeClr val="tx2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【</a:t>
            </a:r>
            <a:r>
              <a:rPr lang="ja-JP" altLang="en-US" sz="1050" b="1" dirty="0">
                <a:solidFill>
                  <a:schemeClr val="tx2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お問い合わせ</a:t>
            </a:r>
            <a:r>
              <a:rPr lang="en-US" altLang="ja-JP" sz="1050" b="1" dirty="0">
                <a:solidFill>
                  <a:schemeClr val="tx2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】</a:t>
            </a:r>
            <a:endParaRPr lang="en-US" altLang="zh-CN" sz="1050" b="1" dirty="0">
              <a:solidFill>
                <a:schemeClr val="tx2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lvl="0"/>
            <a:endParaRPr lang="en-US" altLang="ja-JP" sz="2400" b="1" dirty="0">
              <a:solidFill>
                <a:prstClr val="black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　　</a:t>
            </a:r>
            <a:r>
              <a:rPr lang="ja-JP" altLang="en-US" sz="2400" b="1" dirty="0">
                <a:solidFill>
                  <a:prstClr val="black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　　　</a:t>
            </a:r>
            <a:endParaRPr lang="en-US" altLang="ja-JP" sz="2400" b="1" dirty="0">
              <a:solidFill>
                <a:prstClr val="black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2000" b="1" dirty="0">
                <a:latin typeface="HG明朝E"/>
                <a:ea typeface="HG明朝E"/>
              </a:rPr>
              <a:t>　　　　</a:t>
            </a:r>
            <a:endParaRPr lang="en-US" altLang="ja-JP" sz="2000" b="1" dirty="0">
              <a:latin typeface="HGP明朝E"/>
              <a:ea typeface="HGP明朝E"/>
            </a:endParaRPr>
          </a:p>
          <a:p>
            <a:pPr lvl="0"/>
            <a:endParaRPr lang="en-US" altLang="ja-JP" b="1" kern="100" dirty="0">
              <a:latin typeface="HGP明朝E" panose="02020900000000000000" pitchFamily="18" charset="-128"/>
              <a:ea typeface="HGP明朝E" panose="020209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2800" b="1" dirty="0">
                <a:solidFill>
                  <a:prstClr val="black"/>
                </a:solidFill>
                <a:latin typeface="ＭＳ Ｐ明朝" pitchFamily="18" charset="-128"/>
                <a:ea typeface="ＭＳ Ｐ明朝" pitchFamily="18" charset="-128"/>
              </a:rPr>
              <a:t>　　　　　　　　　　　　　　　　　　　　　　　　　　　　　　　　</a:t>
            </a:r>
            <a:r>
              <a:rPr lang="ja-JP" altLang="en-US" sz="2000" b="1" dirty="0">
                <a:solidFill>
                  <a:prstClr val="black"/>
                </a:solidFill>
                <a:latin typeface="ＭＳ Ｐ明朝" pitchFamily="18" charset="-128"/>
                <a:ea typeface="ＭＳ Ｐ明朝" pitchFamily="18" charset="-128"/>
              </a:rPr>
              <a:t>　　　　　 </a:t>
            </a:r>
            <a:endParaRPr lang="en-US" altLang="zh-CN" sz="2000" b="1" dirty="0">
              <a:solidFill>
                <a:prstClr val="black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92766" y="4205642"/>
            <a:ext cx="6608095" cy="3447098"/>
          </a:xfrm>
          <a:prstGeom prst="rect">
            <a:avLst/>
          </a:prstGeom>
          <a:noFill/>
          <a:ln w="38100"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98488" y="2848"/>
            <a:ext cx="5282215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3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久留米内科医会学術講演会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72892" y="791065"/>
            <a:ext cx="6329956" cy="1558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日時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　</a:t>
            </a:r>
            <a:r>
              <a:rPr kumimoji="0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：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　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2022</a:t>
            </a:r>
            <a:r>
              <a:rPr kumimoji="0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年</a:t>
            </a:r>
            <a:r>
              <a:rPr lang="en-US" altLang="ja-JP" sz="2400" b="1" dirty="0"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latin typeface="+mj-ea"/>
                <a:ea typeface="+mj-ea"/>
                <a:cs typeface="Meiryo UI" pitchFamily="50" charset="-128"/>
              </a:rPr>
              <a:t>6</a:t>
            </a:r>
            <a:r>
              <a:rPr kumimoji="0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月</a:t>
            </a:r>
            <a:r>
              <a:rPr lang="en-US" altLang="ja-JP" sz="2400" b="1" dirty="0"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latin typeface="+mj-ea"/>
                <a:ea typeface="+mj-ea"/>
                <a:cs typeface="Meiryo UI" pitchFamily="50" charset="-128"/>
              </a:rPr>
              <a:t>8</a:t>
            </a:r>
            <a:r>
              <a:rPr kumimoji="0" lang="ja-JP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日</a:t>
            </a:r>
            <a:r>
              <a:rPr lang="ja-JP" altLang="en-US" sz="2000" b="1" noProof="0" dirty="0"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latin typeface="+mj-ea"/>
                <a:ea typeface="+mj-ea"/>
                <a:cs typeface="Meiryo UI" pitchFamily="50" charset="-128"/>
              </a:rPr>
              <a:t>（水）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　</a:t>
            </a:r>
            <a:r>
              <a:rPr lang="en-US" altLang="ja-JP" sz="2000" b="1" dirty="0"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latin typeface="+mj-ea"/>
                <a:ea typeface="+mj-ea"/>
                <a:cs typeface="Meiryo UI" pitchFamily="50" charset="-128"/>
              </a:rPr>
              <a:t>19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:30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～</a:t>
            </a:r>
            <a:r>
              <a:rPr lang="en-US" altLang="ja-JP" sz="2000" b="1" noProof="0" dirty="0"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latin typeface="+mj-ea"/>
                <a:ea typeface="+mj-ea"/>
                <a:cs typeface="Meiryo UI" pitchFamily="50" charset="-128"/>
              </a:rPr>
              <a:t>20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uLnTx/>
                <a:uFillTx/>
                <a:latin typeface="+mj-ea"/>
                <a:ea typeface="+mj-ea"/>
                <a:cs typeface="Meiryo UI" pitchFamily="50" charset="-128"/>
              </a:rPr>
              <a:t>:30</a:t>
            </a:r>
          </a:p>
          <a:p>
            <a:pPr lvl="0" defTabSz="422041">
              <a:defRPr/>
            </a:pPr>
            <a:r>
              <a:rPr kumimoji="1" lang="ja-JP" altLang="en-US" sz="2000" b="1" dirty="0"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latin typeface="+mj-ea"/>
                <a:ea typeface="+mj-ea"/>
                <a:cs typeface="Meiryo UI" pitchFamily="50" charset="-128"/>
              </a:rPr>
              <a:t>会場　</a:t>
            </a:r>
            <a:r>
              <a:rPr kumimoji="1" lang="ja-JP" altLang="ja-JP" sz="2000" b="1" dirty="0"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latin typeface="+mj-ea"/>
                <a:ea typeface="+mj-ea"/>
                <a:cs typeface="Meiryo UI" pitchFamily="50" charset="-128"/>
              </a:rPr>
              <a:t>：</a:t>
            </a:r>
            <a:r>
              <a:rPr kumimoji="1" lang="ja-JP" altLang="en-US" sz="2000" b="1" dirty="0"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latin typeface="+mj-ea"/>
                <a:ea typeface="+mj-ea"/>
                <a:cs typeface="Meiryo UI" pitchFamily="50" charset="-128"/>
              </a:rPr>
              <a:t>　ハイブリット開催</a:t>
            </a:r>
          </a:p>
          <a:p>
            <a:pPr lvl="0" defTabSz="422041">
              <a:defRPr/>
            </a:pPr>
            <a:r>
              <a:rPr kumimoji="1" lang="ja-JP" altLang="en-US" sz="2000" b="1" dirty="0"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latin typeface="+mj-ea"/>
                <a:ea typeface="+mj-ea"/>
                <a:cs typeface="Meiryo UI" pitchFamily="50" charset="-128"/>
              </a:rPr>
              <a:t>　　　　　　久留米　翠香園ホテル　</a:t>
            </a:r>
            <a:endParaRPr kumimoji="1" lang="en-US" altLang="ja-JP" sz="2000" b="1" dirty="0">
              <a:solidFill>
                <a:prstClr val="black"/>
              </a:solidFill>
              <a:effectLst>
                <a:glow rad="127000">
                  <a:prstClr val="white">
                    <a:alpha val="95000"/>
                  </a:prstClr>
                </a:glow>
              </a:effectLst>
              <a:latin typeface="+mj-ea"/>
              <a:ea typeface="+mj-ea"/>
              <a:cs typeface="Meiryo UI" pitchFamily="50" charset="-128"/>
            </a:endParaRPr>
          </a:p>
          <a:p>
            <a:pPr lvl="0" defTabSz="422041">
              <a:defRPr/>
            </a:pPr>
            <a:r>
              <a:rPr kumimoji="1" lang="ja-JP" altLang="en-US" sz="1925" b="1" dirty="0">
                <a:solidFill>
                  <a:prstClr val="black"/>
                </a:solidFill>
                <a:effectLst>
                  <a:glow rad="127000">
                    <a:prstClr val="white">
                      <a:alpha val="95000"/>
                    </a:prstClr>
                  </a:glow>
                </a:effectLst>
                <a:latin typeface="+mj-ea"/>
                <a:ea typeface="+mj-ea"/>
                <a:cs typeface="メイリオ" pitchFamily="50" charset="-128"/>
              </a:rPr>
              <a:t>　　　　</a:t>
            </a:r>
            <a:r>
              <a:rPr kumimoji="1" lang="zh-TW" altLang="en-US" sz="1600" b="1" dirty="0">
                <a:solidFill>
                  <a:prstClr val="black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メイリオ" pitchFamily="50" charset="-128"/>
              </a:rPr>
              <a:t>福岡県久留米市櫛原町</a:t>
            </a:r>
            <a:r>
              <a:rPr kumimoji="1" lang="en-US" altLang="zh-TW" sz="1600" b="1" dirty="0">
                <a:solidFill>
                  <a:prstClr val="black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メイリオ" pitchFamily="50" charset="-128"/>
              </a:rPr>
              <a:t>87</a:t>
            </a:r>
            <a:r>
              <a:rPr kumimoji="1" lang="zh-TW" altLang="en-US" sz="1600" b="1" dirty="0">
                <a:solidFill>
                  <a:prstClr val="black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メイリオ" pitchFamily="50" charset="-128"/>
              </a:rPr>
              <a:t>　　電話番号</a:t>
            </a:r>
            <a:r>
              <a:rPr kumimoji="1" lang="en-US" altLang="zh-TW" sz="1600" b="1" dirty="0">
                <a:solidFill>
                  <a:prstClr val="black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メイリオ" pitchFamily="50" charset="-128"/>
              </a:rPr>
              <a:t>0942-35-5351</a:t>
            </a:r>
            <a:endParaRPr kumimoji="1" lang="en-US" altLang="ja-JP" sz="16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603448" y="8820473"/>
            <a:ext cx="7366696" cy="24622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indent="662940" algn="ctr" latinLnBrk="1">
              <a:lnSpc>
                <a:spcPts val="1200"/>
              </a:lnSpc>
            </a:pPr>
            <a:r>
              <a:rPr lang="ja-JP" altLang="en-US" sz="1600" b="1" dirty="0">
                <a:latin typeface="HGP明朝E"/>
                <a:ea typeface="HGP明朝E"/>
                <a:cs typeface="Times New Roman"/>
              </a:rPr>
              <a:t>共催：久留米市内科医会</a:t>
            </a:r>
            <a:r>
              <a:rPr lang="en-US" altLang="ja-JP" sz="1600" b="1" dirty="0">
                <a:latin typeface="HGP明朝E"/>
                <a:ea typeface="HGP明朝E"/>
                <a:cs typeface="Times New Roman"/>
              </a:rPr>
              <a:t>/</a:t>
            </a:r>
            <a:r>
              <a:rPr lang="ja-JP" altLang="en-US" sz="1600" b="1" dirty="0">
                <a:latin typeface="HGP明朝E"/>
                <a:ea typeface="HGP明朝E"/>
                <a:cs typeface="Times New Roman"/>
              </a:rPr>
              <a:t>ビオフェルミン製薬株式会社・大正製薬株式会社</a:t>
            </a:r>
            <a:endParaRPr lang="en-US" altLang="ja-JP" sz="1600" b="1" dirty="0">
              <a:latin typeface="HGP明朝E"/>
              <a:ea typeface="HGP明朝E"/>
              <a:cs typeface="Times New Roman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6BE3F8-2A0B-C6BB-E02E-2A89E4E4C9A6}"/>
              </a:ext>
            </a:extLst>
          </p:cNvPr>
          <p:cNvSpPr txBox="1"/>
          <p:nvPr/>
        </p:nvSpPr>
        <p:spPr>
          <a:xfrm>
            <a:off x="94752" y="2459470"/>
            <a:ext cx="66080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01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下記</a:t>
            </a:r>
            <a:r>
              <a:rPr kumimoji="1" lang="en-US" altLang="ja-JP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kumimoji="1" lang="ja-JP" altLang="en-US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または</a:t>
            </a:r>
            <a:r>
              <a:rPr kumimoji="1" lang="en-US" altLang="ja-JP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QR</a:t>
            </a:r>
            <a:r>
              <a:rPr kumimoji="1" lang="ja-JP" altLang="en-US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コードより事前ご登録をお願いいたします。</a:t>
            </a:r>
            <a:endParaRPr kumimoji="1" lang="en-US" altLang="ja-JP" sz="14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BB86E6D-41DA-393A-D037-6A3C8884D3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5234" y="7524328"/>
            <a:ext cx="1171574" cy="1080120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62F656A-7739-D493-47B0-E8A12CA9272E}"/>
              </a:ext>
            </a:extLst>
          </p:cNvPr>
          <p:cNvSpPr/>
          <p:nvPr/>
        </p:nvSpPr>
        <p:spPr>
          <a:xfrm>
            <a:off x="332656" y="8100392"/>
            <a:ext cx="3801443" cy="621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00" b="1" dirty="0">
                <a:solidFill>
                  <a:srgbClr val="2C50A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ビオフェルミン製薬株式会社　畑迫秀民</a:t>
            </a:r>
            <a:endParaRPr lang="en-US" altLang="ja-JP" sz="1000" b="1" dirty="0">
              <a:solidFill>
                <a:srgbClr val="2C50A2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1000" b="1" dirty="0">
                <a:solidFill>
                  <a:srgbClr val="2C50A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TEL</a:t>
            </a:r>
            <a:r>
              <a:rPr lang="ja-JP" altLang="en-US" sz="1000" b="1" dirty="0">
                <a:solidFill>
                  <a:srgbClr val="2C50A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：</a:t>
            </a:r>
            <a:r>
              <a:rPr lang="en-US" altLang="ja-JP" sz="1000" b="1" dirty="0">
                <a:solidFill>
                  <a:srgbClr val="2C50A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080-3841-7122</a:t>
            </a:r>
            <a:endParaRPr lang="en" altLang="ja-JP" sz="1000" b="1" dirty="0">
              <a:solidFill>
                <a:srgbClr val="2C50A2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ts val="1400"/>
              </a:lnSpc>
            </a:pPr>
            <a:r>
              <a:rPr lang="en" altLang="ja-JP" sz="1000" b="1" dirty="0">
                <a:solidFill>
                  <a:srgbClr val="2C50A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EMAIL</a:t>
            </a:r>
            <a:r>
              <a:rPr lang="ja-JP" altLang="en-US" sz="1000" b="1" dirty="0">
                <a:solidFill>
                  <a:srgbClr val="2C50A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：</a:t>
            </a:r>
            <a:r>
              <a:rPr lang="en-US" altLang="ja-JP" sz="1000" b="1" dirty="0">
                <a:solidFill>
                  <a:srgbClr val="2C50A2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hatasako_hidetami@biofermin.co.jp</a:t>
            </a:r>
            <a:endParaRPr lang="en" altLang="ja-JP" sz="800" b="1" dirty="0">
              <a:solidFill>
                <a:srgbClr val="2C50A2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7252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1344</TotalTime>
  <Words>294</Words>
  <Application>Microsoft Office PowerPoint</Application>
  <PresentationFormat>画面に合わせる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HGP明朝E</vt:lpstr>
      <vt:lpstr>HG明朝E</vt:lpstr>
      <vt:lpstr>Meiryo UI</vt:lpstr>
      <vt:lpstr>ＭＳ Ｐ明朝</vt:lpstr>
      <vt:lpstr>游ゴシック</vt:lpstr>
      <vt:lpstr>游ゴシック</vt:lpstr>
      <vt:lpstr>Calibri</vt:lpstr>
      <vt:lpstr>Candara</vt:lpstr>
      <vt:lpstr>Symbol</vt:lpstr>
      <vt:lpstr>ウェーブ</vt:lpstr>
      <vt:lpstr>PowerPoint プレゼンテーション</vt:lpstr>
    </vt:vector>
  </TitlesOfParts>
  <Company>大正製薬株式会社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[ビジネス コミュニケーション]</dc:title>
  <dc:creator>大正製薬株式会社</dc:creator>
  <cp:lastModifiedBy>owner</cp:lastModifiedBy>
  <cp:revision>185</cp:revision>
  <cp:lastPrinted>2022-05-13T04:33:01Z</cp:lastPrinted>
  <dcterms:created xsi:type="dcterms:W3CDTF">2013-09-15T02:58:43Z</dcterms:created>
  <dcterms:modified xsi:type="dcterms:W3CDTF">2022-05-13T04:33:06Z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